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11/20/2020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6" y="2404534"/>
            <a:ext cx="9439975" cy="1646302"/>
          </a:xfrm>
        </p:spPr>
        <p:txBody>
          <a:bodyPr/>
          <a:lstStyle/>
          <a:p>
            <a:pPr algn="ctr"/>
            <a:r>
              <a:rPr lang="kk-KZ" sz="3200" b="1" i="1" u="sng" dirty="0" smtClean="0">
                <a:latin typeface="Times New Roman" panose="02020603050405020304" pitchFamily="18" charset="0"/>
                <a:cs typeface="Times New Roman" panose="02020603050405020304" pitchFamily="18" charset="0"/>
              </a:rPr>
              <a:t>3 дәріс</a:t>
            </a:r>
            <a:br>
              <a:rPr lang="kk-KZ" sz="3200" b="1" i="1" u="sng" dirty="0" smtClean="0">
                <a:latin typeface="Times New Roman" panose="02020603050405020304" pitchFamily="18" charset="0"/>
                <a:cs typeface="Times New Roman" panose="02020603050405020304" pitchFamily="18" charset="0"/>
              </a:rPr>
            </a:br>
            <a:r>
              <a:rPr lang="kk-KZ" sz="3200" b="1" i="1" u="sng" dirty="0">
                <a:latin typeface="Times New Roman" panose="02020603050405020304" pitchFamily="18" charset="0"/>
                <a:cs typeface="Times New Roman" panose="02020603050405020304" pitchFamily="18" charset="0"/>
              </a:rPr>
              <a:t>ӨНЕРКӘСІПТІҢ САЛАЛЫҚ ҚҰРЫЛЫМЫ</a:t>
            </a:r>
            <a:endParaRPr lang="ru-RU" sz="3200" b="1" i="1" u="sng"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r>
              <a:rPr lang="kk-KZ" dirty="0" smtClean="0">
                <a:latin typeface="Times New Roman" panose="02020603050405020304" pitchFamily="18" charset="0"/>
                <a:cs typeface="Times New Roman" panose="02020603050405020304" pitchFamily="18" charset="0"/>
              </a:rPr>
              <a:t>Дәріскер:Сагидолдина А.Ж.</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529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u="sng" dirty="0" smtClean="0">
                <a:solidFill>
                  <a:srgbClr val="FF0000"/>
                </a:solidFill>
                <a:latin typeface="Times New Roman" panose="02020603050405020304" pitchFamily="18" charset="0"/>
                <a:cs typeface="Times New Roman" panose="02020603050405020304" pitchFamily="18" charset="0"/>
              </a:rPr>
              <a:t>Қарастырылатын сұрақтар:</a:t>
            </a:r>
            <a:endParaRPr lang="ru-RU" b="1" i="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800" dirty="0">
                <a:latin typeface="Times New Roman" panose="02020603050405020304" pitchFamily="18" charset="0"/>
                <a:cs typeface="Times New Roman" panose="02020603050405020304" pitchFamily="18" charset="0"/>
              </a:rPr>
              <a:t>1 Сала және оның топастырылуы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2 Өнеркәсіптің салалық құрылымы түсінігі</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3 Өнеркәсіптің салалық құрылым талдау көрсеткіштері</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1915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53793"/>
            <a:ext cx="9870463" cy="5487570"/>
          </a:xfrm>
        </p:spPr>
        <p:txBody>
          <a:bodyPr>
            <a:normAutofit lnSpcReduction="10000"/>
          </a:bodyPr>
          <a:lstStyle/>
          <a:p>
            <a:r>
              <a:rPr lang="kk-KZ" sz="2400" b="1" i="1" u="sng" dirty="0">
                <a:solidFill>
                  <a:srgbClr val="FF0000"/>
                </a:solidFill>
                <a:latin typeface="Times New Roman" panose="02020603050405020304" pitchFamily="18" charset="0"/>
                <a:cs typeface="Times New Roman" panose="02020603050405020304" pitchFamily="18" charset="0"/>
              </a:rPr>
              <a:t>1 </a:t>
            </a:r>
            <a:r>
              <a:rPr lang="kk-KZ" sz="2400" b="1" i="1" u="sng" dirty="0" smtClean="0">
                <a:solidFill>
                  <a:srgbClr val="FF0000"/>
                </a:solidFill>
                <a:latin typeface="Times New Roman" panose="02020603050405020304" pitchFamily="18" charset="0"/>
                <a:cs typeface="Times New Roman" panose="02020603050405020304" pitchFamily="18" charset="0"/>
              </a:rPr>
              <a:t>сұрақ.</a:t>
            </a:r>
            <a:r>
              <a:rPr lang="kk-KZ" sz="2400" dirty="0" smtClean="0">
                <a:latin typeface="Times New Roman" panose="02020603050405020304" pitchFamily="18" charset="0"/>
                <a:cs typeface="Times New Roman" panose="02020603050405020304" pitchFamily="18" charset="0"/>
              </a:rPr>
              <a:t>Сала </a:t>
            </a:r>
            <a:r>
              <a:rPr lang="kk-KZ" sz="2400" dirty="0">
                <a:latin typeface="Times New Roman" panose="02020603050405020304" pitchFamily="18" charset="0"/>
                <a:cs typeface="Times New Roman" panose="02020603050405020304" pitchFamily="18" charset="0"/>
              </a:rPr>
              <a:t>және оның топастырылуы. Өнеркәсіп өзара байланысқан көптеген салалар мен өндірістерден тұрады. Өнеркәсіптің ұлттық шаруашылығының дербес саласы ретінде пайда болуы, оның салалық дефференциациясы – бұл тұрақты процесс және ол қоғамдық еңбектің бөлінуімен шарттастырылған. Қоғамдық еңбектің бөлінуі үш нысанда көрінеді: жалпы, жеке және жеке дара.</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Еңбектің жалпы бөлінісі қоғамдық өндірістің материалдық өндірістің ірі салаларына бөлінуімен анықталады: өнеркәсіп, ауыл шаруашылығы, құрылыс, көлік және т.б.</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Еңбектің жеке бөлінісі өнеркәсіптің, ауыл шаруашылығының, көлік және материалдық өндірістің басқа да салаларының ішінде жекеленген салалар мен өндірістердің оқшаулануымен анықталады.</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Еңбектің жеке дара бөлінісі тікелей кәсіпорындағы еңбекті бөлу мен ұйымдастыруда өз көрінісін табады.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43275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18187"/>
            <a:ext cx="8596668" cy="5423176"/>
          </a:xfrm>
        </p:spPr>
        <p:txBody>
          <a:bodyPr/>
          <a:lstStyle/>
          <a:p>
            <a:pPr algn="just"/>
            <a:r>
              <a:rPr lang="kk-KZ" sz="2400" dirty="0">
                <a:latin typeface="Times New Roman" panose="02020603050405020304" pitchFamily="18" charset="0"/>
                <a:cs typeface="Times New Roman" panose="02020603050405020304" pitchFamily="18" charset="0"/>
              </a:rPr>
              <a:t>Өнеркәсіптің бір саласын екіншісінен ажыратудың негізгі белгілері: өндірілетін өнімнің экономикалық тағайындалуы, қолданылатын материалдардың сипаты, өндірістің техникалық базасы мен технологиялық процессі, кадрлардың мамандық құрамы. Осы белгілер бойынша жеке өндірістер де ажыратылады.</a:t>
            </a:r>
            <a:endParaRPr lang="ru-RU" sz="2400" dirty="0">
              <a:latin typeface="Times New Roman" panose="02020603050405020304" pitchFamily="18" charset="0"/>
              <a:cs typeface="Times New Roman" panose="02020603050405020304" pitchFamily="18" charset="0"/>
            </a:endParaRPr>
          </a:p>
          <a:p>
            <a:pPr algn="just"/>
            <a:r>
              <a:rPr lang="kk-KZ" sz="2400" b="1" i="1" u="sng" dirty="0">
                <a:solidFill>
                  <a:srgbClr val="FF0000"/>
                </a:solidFill>
                <a:latin typeface="Times New Roman" panose="02020603050405020304" pitchFamily="18" charset="0"/>
                <a:cs typeface="Times New Roman" panose="02020603050405020304" pitchFamily="18" charset="0"/>
              </a:rPr>
              <a:t>Өнеркәсіп саласы</a:t>
            </a:r>
            <a:r>
              <a:rPr lang="kk-KZ" sz="2400" dirty="0">
                <a:latin typeface="Times New Roman" panose="02020603050405020304" pitchFamily="18" charset="0"/>
                <a:cs typeface="Times New Roman" panose="02020603050405020304" pitchFamily="18" charset="0"/>
              </a:rPr>
              <a:t> – өндірілетін өнімдерінің бірыңғай экономикалық тағайындалуымен, біртекті материалдар қолданумен, техникалық база мен технологиялық процестердің ортақтылығымен, кадрлардың ерекше мамандық құрамымен, жұмыстардың ерекше шарттарымен сипатталатын кәсіпорындар жиынтығы.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03353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9549"/>
            <a:ext cx="8596668" cy="5461813"/>
          </a:xfrm>
        </p:spPr>
        <p:txBody>
          <a:bodyPr/>
          <a:lstStyle/>
          <a:p>
            <a:pPr marL="0" indent="0">
              <a:buNone/>
            </a:pPr>
            <a:r>
              <a:rPr lang="kk-KZ" sz="2800" dirty="0">
                <a:latin typeface="Times New Roman" panose="02020603050405020304" pitchFamily="18" charset="0"/>
                <a:cs typeface="Times New Roman" panose="02020603050405020304" pitchFamily="18" charset="0"/>
              </a:rPr>
              <a:t>Өндірілетін өнімнің экономикалық мәніне байланысты өнеркәсіп екі топқа бөлінеді:</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a:t>
            </a:r>
            <a:r>
              <a:rPr lang="kk-KZ" sz="2800" u="sng" dirty="0">
                <a:solidFill>
                  <a:srgbClr val="FF0000"/>
                </a:solidFill>
                <a:latin typeface="Times New Roman" panose="02020603050405020304" pitchFamily="18" charset="0"/>
                <a:cs typeface="Times New Roman" panose="02020603050405020304" pitchFamily="18" charset="0"/>
              </a:rPr>
              <a:t>«А» тобы- </a:t>
            </a:r>
            <a:r>
              <a:rPr lang="kk-KZ" sz="2800" dirty="0">
                <a:latin typeface="Times New Roman" panose="02020603050405020304" pitchFamily="18" charset="0"/>
                <a:cs typeface="Times New Roman" panose="02020603050405020304" pitchFamily="18" charset="0"/>
              </a:rPr>
              <a:t>өндіріс құралдарын өндіруші салалар,</a:t>
            </a:r>
            <a:endParaRPr lang="ru-RU" sz="2800" dirty="0">
              <a:latin typeface="Times New Roman" panose="02020603050405020304" pitchFamily="18" charset="0"/>
              <a:cs typeface="Times New Roman" panose="02020603050405020304" pitchFamily="18" charset="0"/>
            </a:endParaRPr>
          </a:p>
          <a:p>
            <a:r>
              <a:rPr lang="kk-KZ" sz="2800" u="sng" dirty="0">
                <a:solidFill>
                  <a:srgbClr val="FF0000"/>
                </a:solidFill>
                <a:latin typeface="Times New Roman" panose="02020603050405020304" pitchFamily="18" charset="0"/>
                <a:cs typeface="Times New Roman" panose="02020603050405020304" pitchFamily="18" charset="0"/>
              </a:rPr>
              <a:t>- «Б» тобы </a:t>
            </a:r>
            <a:r>
              <a:rPr lang="kk-KZ" sz="2800" dirty="0">
                <a:latin typeface="Times New Roman" panose="02020603050405020304" pitchFamily="18" charset="0"/>
                <a:cs typeface="Times New Roman" panose="02020603050405020304" pitchFamily="18" charset="0"/>
              </a:rPr>
              <a:t>– тұтыну заттарын өндіруші салалар.</a:t>
            </a:r>
            <a:endParaRPr lang="ru-RU" sz="2800" dirty="0">
              <a:latin typeface="Times New Roman" panose="02020603050405020304" pitchFamily="18" charset="0"/>
              <a:cs typeface="Times New Roman" panose="02020603050405020304" pitchFamily="18" charset="0"/>
            </a:endParaRPr>
          </a:p>
          <a:p>
            <a:pPr marL="0" indent="0">
              <a:buNone/>
            </a:pPr>
            <a:r>
              <a:rPr lang="kk-KZ" sz="2800" dirty="0">
                <a:latin typeface="Times New Roman" panose="02020603050405020304" pitchFamily="18" charset="0"/>
                <a:cs typeface="Times New Roman" panose="02020603050405020304" pitchFamily="18" charset="0"/>
              </a:rPr>
              <a:t>Еңбек затына әсер ету сипаты бойынша өнеркәсіп салалары топтастырылады: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a:t>
            </a:r>
            <a:r>
              <a:rPr lang="kk-KZ" sz="2800" u="sng" dirty="0">
                <a:solidFill>
                  <a:srgbClr val="FF0000"/>
                </a:solidFill>
                <a:latin typeface="Times New Roman" panose="02020603050405020304" pitchFamily="18" charset="0"/>
                <a:cs typeface="Times New Roman" panose="02020603050405020304" pitchFamily="18" charset="0"/>
              </a:rPr>
              <a:t>кен өндіруші</a:t>
            </a:r>
            <a:r>
              <a:rPr lang="kk-KZ"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a:t>
            </a:r>
            <a:r>
              <a:rPr lang="kk-KZ" sz="2800" u="sng" dirty="0">
                <a:solidFill>
                  <a:srgbClr val="FF0000"/>
                </a:solidFill>
                <a:latin typeface="Times New Roman" panose="02020603050405020304" pitchFamily="18" charset="0"/>
                <a:cs typeface="Times New Roman" panose="02020603050405020304" pitchFamily="18" charset="0"/>
              </a:rPr>
              <a:t>өңдеуші</a:t>
            </a:r>
            <a:r>
              <a:rPr lang="kk-KZ"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2556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85611"/>
            <a:ext cx="8596668" cy="5255751"/>
          </a:xfrm>
        </p:spPr>
        <p:txBody>
          <a:bodyPr>
            <a:normAutofit/>
          </a:bodyPr>
          <a:lstStyle/>
          <a:p>
            <a:pPr algn="just"/>
            <a:r>
              <a:rPr lang="kk-KZ" sz="2800" u="sng" dirty="0" smtClean="0">
                <a:solidFill>
                  <a:srgbClr val="FF0000"/>
                </a:solidFill>
                <a:latin typeface="Times New Roman" panose="02020603050405020304" pitchFamily="18" charset="0"/>
                <a:cs typeface="Times New Roman" panose="02020603050405020304" pitchFamily="18" charset="0"/>
              </a:rPr>
              <a:t>2 сұрақ.  </a:t>
            </a:r>
            <a:r>
              <a:rPr lang="kk-KZ" sz="2800" dirty="0">
                <a:latin typeface="Times New Roman" panose="02020603050405020304" pitchFamily="18" charset="0"/>
                <a:cs typeface="Times New Roman" panose="02020603050405020304" pitchFamily="18" charset="0"/>
              </a:rPr>
              <a:t>Өнеркәсіптің салалық құрылымы түсінігі. Өнеркәсіптің салалық құрылымы дегеніміз – бұл оның құрамына енетін салалар мен кешендер және олардың өнеркәсіптік өндірістің жалпы көлемінде алатын үлесі.Өнеркәсіптің салалық құрылымы әрқашан қозғалыста болады және оған келесі факторлар әсер етеді:</a:t>
            </a:r>
            <a:endParaRPr lang="ru-RU" sz="2800" dirty="0">
              <a:latin typeface="Times New Roman" panose="02020603050405020304" pitchFamily="18" charset="0"/>
              <a:cs typeface="Times New Roman" panose="02020603050405020304" pitchFamily="18" charset="0"/>
            </a:endParaRPr>
          </a:p>
          <a:p>
            <a:pPr lvl="0" algn="just"/>
            <a:r>
              <a:rPr lang="kk-KZ" sz="2800" dirty="0">
                <a:latin typeface="Times New Roman" panose="02020603050405020304" pitchFamily="18" charset="0"/>
                <a:cs typeface="Times New Roman" panose="02020603050405020304" pitchFamily="18" charset="0"/>
              </a:rPr>
              <a:t>ҒТП үдеуі, дәл осы фактордың әсерінен өнеркәсіп пен өндірістің жаңа салалары қалыптасады;</a:t>
            </a:r>
            <a:endParaRPr lang="ru-RU" sz="2800" dirty="0">
              <a:latin typeface="Times New Roman" panose="02020603050405020304" pitchFamily="18" charset="0"/>
              <a:cs typeface="Times New Roman" panose="02020603050405020304" pitchFamily="18" charset="0"/>
            </a:endParaRPr>
          </a:p>
          <a:p>
            <a:pPr algn="just"/>
            <a:r>
              <a:rPr lang="kk-KZ" sz="2800" dirty="0">
                <a:latin typeface="Times New Roman" panose="02020603050405020304" pitchFamily="18" charset="0"/>
                <a:cs typeface="Times New Roman" panose="02020603050405020304" pitchFamily="18" charset="0"/>
              </a:rPr>
              <a:t>мемлекеттің экономикалық саясаты. </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13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75763"/>
            <a:ext cx="8596668" cy="5165599"/>
          </a:xfrm>
        </p:spPr>
        <p:txBody>
          <a:bodyPr>
            <a:normAutofit fontScale="92500"/>
          </a:bodyPr>
          <a:lstStyle/>
          <a:p>
            <a:pPr lvl="0" algn="just"/>
            <a:r>
              <a:rPr lang="kk-KZ" sz="2400" dirty="0">
                <a:latin typeface="Times New Roman" panose="02020603050405020304" pitchFamily="18" charset="0"/>
                <a:cs typeface="Times New Roman" panose="02020603050405020304" pitchFamily="18" charset="0"/>
              </a:rPr>
              <a:t>Мемлекет өзінің таңдаған саясатын іске асыра отырып экономикалық және әлеуметтік жоспарда неғұрлым маңызды өнеркәсіптің жеке салаларына қолдау көрсетеді және олардың даму қарқынына әсер етеді.</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өнеркәсіптік өңдеуге жарайтын пайдалы қазбалардың елде бар болуы. Ел неғұрлым пайдалы қазбаға бай болса өнеркәсіптік өндірістің жалпы көлемінде басқадай тең шарттарда кен өндіру салаларының үлесі соғұрлым жоғары болады.</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мәдениет және тұрғындардың материалдық ауқаттылық деңгейі;</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дәстүрлі қалыптасқан мамандандыру;</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мемлекеттік бюджеттен қаржыландырылатын күрделі салымның жоспарлық салалық құрылымы.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8946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02277"/>
            <a:ext cx="9071973" cy="5539086"/>
          </a:xfrm>
        </p:spPr>
        <p:txBody>
          <a:bodyPr>
            <a:normAutofit fontScale="92500" lnSpcReduction="10000"/>
          </a:bodyPr>
          <a:lstStyle/>
          <a:p>
            <a:pPr marL="0" indent="0" algn="just">
              <a:buNone/>
            </a:pPr>
            <a:r>
              <a:rPr lang="kk-KZ" sz="2400" u="sng" dirty="0" smtClean="0">
                <a:solidFill>
                  <a:srgbClr val="FF0000"/>
                </a:solidFill>
                <a:latin typeface="Times New Roman" panose="02020603050405020304" pitchFamily="18" charset="0"/>
                <a:cs typeface="Times New Roman" panose="02020603050405020304" pitchFamily="18" charset="0"/>
              </a:rPr>
              <a:t>3 сұрақ. </a:t>
            </a:r>
            <a:r>
              <a:rPr lang="kk-KZ" sz="2400" dirty="0">
                <a:latin typeface="Times New Roman" panose="02020603050405020304" pitchFamily="18" charset="0"/>
                <a:cs typeface="Times New Roman" panose="02020603050405020304" pitchFamily="18" charset="0"/>
              </a:rPr>
              <a:t>Өнеркәсіптің салалық құрылым талдау көрсеткіштері. Өнеркәсіптің салалық құрылырымын талдау үшін әдетте келесі көрсеткіштерді пайдаланады:</a:t>
            </a:r>
            <a:endParaRPr lang="ru-RU" sz="2400" dirty="0">
              <a:latin typeface="Times New Roman" panose="02020603050405020304" pitchFamily="18" charset="0"/>
              <a:cs typeface="Times New Roman" panose="02020603050405020304" pitchFamily="18" charset="0"/>
            </a:endParaRPr>
          </a:p>
          <a:p>
            <a:pPr lvl="0" algn="just"/>
            <a:r>
              <a:rPr lang="kk-KZ" sz="2400" dirty="0" smtClean="0">
                <a:latin typeface="Times New Roman" panose="02020603050405020304" pitchFamily="18" charset="0"/>
                <a:cs typeface="Times New Roman" panose="02020603050405020304" pitchFamily="18" charset="0"/>
              </a:rPr>
              <a:t>1. жеке </a:t>
            </a:r>
            <a:r>
              <a:rPr lang="kk-KZ" sz="2400" dirty="0">
                <a:latin typeface="Times New Roman" panose="02020603050405020304" pitchFamily="18" charset="0"/>
                <a:cs typeface="Times New Roman" panose="02020603050405020304" pitchFamily="18" charset="0"/>
              </a:rPr>
              <a:t>салалардың немесе кешеннің өнеркісіптік өндірістің жалпы көлеміндегі үлесі және оның динамикадағы өзгерісі</a:t>
            </a:r>
            <a:endParaRPr lang="ru-RU" sz="2400" dirty="0">
              <a:latin typeface="Times New Roman" panose="02020603050405020304" pitchFamily="18" charset="0"/>
              <a:cs typeface="Times New Roman" panose="02020603050405020304" pitchFamily="18" charset="0"/>
            </a:endParaRPr>
          </a:p>
          <a:p>
            <a:pPr lvl="0" algn="just"/>
            <a:r>
              <a:rPr lang="kk-KZ" sz="2400" dirty="0" smtClean="0">
                <a:latin typeface="Times New Roman" panose="02020603050405020304" pitchFamily="18" charset="0"/>
                <a:cs typeface="Times New Roman" panose="02020603050405020304" pitchFamily="18" charset="0"/>
              </a:rPr>
              <a:t>2. прогрессивті </a:t>
            </a:r>
            <a:r>
              <a:rPr lang="kk-KZ" sz="2400" dirty="0">
                <a:latin typeface="Times New Roman" panose="02020603050405020304" pitchFamily="18" charset="0"/>
                <a:cs typeface="Times New Roman" panose="02020603050405020304" pitchFamily="18" charset="0"/>
              </a:rPr>
              <a:t>салалардың өнеркісіптік өндірістің жалпы көлеміндегі үлесі және оның динамикадағы өзгерісі. Өнеркәсіптік барлық салаларын шартты түрде прогрессивті және кме прогресситі салаларға бөлуге болады. Пргрессивтіге дамуы барлық халық шаруашылығындағы ҒТП—тің  үдеуін қамтамасыз ететін салалар жатады. Барлық қоғамдық өндірістің тиімділігіде олардың дамуына едәуір дәрежеде тәуелді. Пргрессивті салаларға әдетте электр энергетикасы, машина жасау, химиялық өнеркәсіп салаларын жатқызады. Олардың динамикадағы үлесінің артуы салалық құрылымда прогрессивтік жылжулар болғанын көрсетеді, бұл жылжу ел экономикасына жақсы әсерін тигізеді.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881583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53793"/>
            <a:ext cx="8596668" cy="5487570"/>
          </a:xfrm>
        </p:spPr>
        <p:txBody>
          <a:bodyPr>
            <a:normAutofit fontScale="92500" lnSpcReduction="20000"/>
          </a:bodyPr>
          <a:lstStyle/>
          <a:p>
            <a:pPr lvl="0"/>
            <a:r>
              <a:rPr lang="kk-KZ" sz="1900" u="sng" dirty="0">
                <a:solidFill>
                  <a:schemeClr val="tx1"/>
                </a:solidFill>
                <a:latin typeface="Times New Roman" panose="02020603050405020304" pitchFamily="18" charset="0"/>
                <a:cs typeface="Times New Roman" panose="02020603050405020304" pitchFamily="18" charset="0"/>
              </a:rPr>
              <a:t> </a:t>
            </a:r>
            <a:r>
              <a:rPr lang="kk-KZ" sz="1900" u="sng" dirty="0" smtClean="0">
                <a:solidFill>
                  <a:schemeClr val="tx1"/>
                </a:solidFill>
                <a:latin typeface="Times New Roman" panose="02020603050405020304" pitchFamily="18" charset="0"/>
                <a:cs typeface="Times New Roman" panose="02020603050405020304" pitchFamily="18" charset="0"/>
              </a:rPr>
              <a:t>3. Озу </a:t>
            </a:r>
            <a:r>
              <a:rPr lang="kk-KZ" sz="1900" u="sng" dirty="0">
                <a:solidFill>
                  <a:schemeClr val="tx1"/>
                </a:solidFill>
                <a:latin typeface="Times New Roman" panose="02020603050405020304" pitchFamily="18" charset="0"/>
                <a:cs typeface="Times New Roman" panose="02020603050405020304" pitchFamily="18" charset="0"/>
              </a:rPr>
              <a:t>коэффициенті </a:t>
            </a:r>
            <a:r>
              <a:rPr lang="kk-KZ" sz="1900" dirty="0">
                <a:solidFill>
                  <a:schemeClr val="tx1"/>
                </a:solidFill>
                <a:latin typeface="Times New Roman" panose="02020603050405020304" pitchFamily="18" charset="0"/>
                <a:cs typeface="Times New Roman" panose="02020603050405020304" pitchFamily="18" charset="0"/>
              </a:rPr>
              <a:t>– саланың немесе жеке кешеннің өсу қарқынының барлық өнеркәсіптің өсу қарқынына қатынасын көрсетеді:</a:t>
            </a:r>
            <a:endParaRPr lang="ru-RU" sz="1900" dirty="0">
              <a:solidFill>
                <a:schemeClr val="tx1"/>
              </a:solidFill>
              <a:latin typeface="Times New Roman" panose="02020603050405020304" pitchFamily="18" charset="0"/>
              <a:cs typeface="Times New Roman" panose="02020603050405020304" pitchFamily="18" charset="0"/>
            </a:endParaRPr>
          </a:p>
          <a:p>
            <a:pPr marL="0" indent="0" algn="ctr">
              <a:buNone/>
            </a:pPr>
            <a:r>
              <a:rPr lang="kk-KZ" sz="1900" dirty="0">
                <a:solidFill>
                  <a:schemeClr val="tx1"/>
                </a:solidFill>
                <a:latin typeface="Times New Roman" panose="02020603050405020304" pitchFamily="18" charset="0"/>
                <a:cs typeface="Times New Roman" panose="02020603050405020304" pitchFamily="18" charset="0"/>
              </a:rPr>
              <a:t> </a:t>
            </a:r>
            <a:r>
              <a:rPr lang="kk-KZ" sz="1900" dirty="0" smtClean="0">
                <a:solidFill>
                  <a:schemeClr val="tx1"/>
                </a:solidFill>
                <a:latin typeface="Times New Roman" panose="02020603050405020304" pitchFamily="18" charset="0"/>
                <a:cs typeface="Times New Roman" panose="02020603050405020304" pitchFamily="18" charset="0"/>
              </a:rPr>
              <a:t>Ко</a:t>
            </a:r>
            <a:r>
              <a:rPr lang="ru-RU" sz="1900" dirty="0">
                <a:solidFill>
                  <a:schemeClr val="tx1"/>
                </a:solidFill>
                <a:latin typeface="Times New Roman" panose="02020603050405020304" pitchFamily="18" charset="0"/>
                <a:cs typeface="Times New Roman" panose="02020603050405020304" pitchFamily="18" charset="0"/>
              </a:rPr>
              <a:t>=</a:t>
            </a:r>
            <a:r>
              <a:rPr lang="kk-KZ" sz="1900" dirty="0">
                <a:solidFill>
                  <a:schemeClr val="tx1"/>
                </a:solidFill>
                <a:latin typeface="Times New Roman" panose="02020603050405020304" pitchFamily="18" charset="0"/>
                <a:cs typeface="Times New Roman" panose="02020603050405020304" pitchFamily="18" charset="0"/>
              </a:rPr>
              <a:t>Тсала / Т ө-к</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 </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мұнда:  Тсала – саланың немесе кешеннің даму қарқыны, </a:t>
            </a:r>
            <a:r>
              <a:rPr lang="ru-RU" sz="1900" dirty="0">
                <a:solidFill>
                  <a:schemeClr val="tx1"/>
                </a:solidFill>
                <a:latin typeface="Times New Roman" panose="02020603050405020304" pitchFamily="18" charset="0"/>
                <a:cs typeface="Times New Roman" panose="02020603050405020304" pitchFamily="18" charset="0"/>
              </a:rPr>
              <a:t>%</a:t>
            </a:r>
          </a:p>
          <a:p>
            <a:pPr marL="0" indent="0">
              <a:buNone/>
            </a:pPr>
            <a:r>
              <a:rPr lang="kk-KZ" sz="1900" dirty="0">
                <a:solidFill>
                  <a:schemeClr val="tx1"/>
                </a:solidFill>
                <a:latin typeface="Times New Roman" panose="02020603050405020304" pitchFamily="18" charset="0"/>
                <a:cs typeface="Times New Roman" panose="02020603050405020304" pitchFamily="18" charset="0"/>
              </a:rPr>
              <a:t>             Тө-к - өнеркәсіптің даму қарқыны, %</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	Қандай-да  бір уақыт кезеңіндегі жалпы саланың немесе өнеркәсіптің даму қарқыны осы кезеңнің басындағы және соңындағы өндіріс көлемдерін салыстыру жолымен немесе есептік кезеңді өндіріс көлемін базалықпен салыстыру бойынша есептеледі.  </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smtClean="0">
                <a:solidFill>
                  <a:schemeClr val="tx1"/>
                </a:solidFill>
                <a:latin typeface="Times New Roman" panose="02020603050405020304" pitchFamily="18" charset="0"/>
                <a:cs typeface="Times New Roman" panose="02020603050405020304" pitchFamily="18" charset="0"/>
              </a:rPr>
              <a:t>Коэффициенттер </a:t>
            </a:r>
            <a:r>
              <a:rPr lang="kk-KZ" sz="1900" dirty="0">
                <a:solidFill>
                  <a:schemeClr val="tx1"/>
                </a:solidFill>
                <a:latin typeface="Times New Roman" panose="02020603050405020304" pitchFamily="18" charset="0"/>
                <a:cs typeface="Times New Roman" panose="02020603050405020304" pitchFamily="18" charset="0"/>
              </a:rPr>
              <a:t>өнеркәсіптің базалық құрылымынан жоспарлық құрылымна өтуге мүмкіндік береді:</a:t>
            </a:r>
            <a:endParaRPr lang="ru-RU" sz="1900" dirty="0">
              <a:solidFill>
                <a:schemeClr val="tx1"/>
              </a:solidFill>
              <a:latin typeface="Times New Roman" panose="02020603050405020304" pitchFamily="18" charset="0"/>
              <a:cs typeface="Times New Roman" panose="02020603050405020304" pitchFamily="18" charset="0"/>
            </a:endParaRPr>
          </a:p>
          <a:p>
            <a:pPr marL="0" indent="0" algn="ctr">
              <a:buNone/>
            </a:pPr>
            <a:r>
              <a:rPr lang="kk-KZ" sz="1900" dirty="0">
                <a:solidFill>
                  <a:schemeClr val="tx1"/>
                </a:solidFill>
                <a:latin typeface="Times New Roman" panose="02020603050405020304" pitchFamily="18" charset="0"/>
                <a:cs typeface="Times New Roman" panose="02020603050405020304" pitchFamily="18" charset="0"/>
              </a:rPr>
              <a:t>Ү = Үс * Ко</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 </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мұнда:   Ү – жоспарлы кезеңнің соңындағы слал үлесі</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a:solidFill>
                  <a:schemeClr val="tx1"/>
                </a:solidFill>
                <a:latin typeface="Times New Roman" panose="02020603050405020304" pitchFamily="18" charset="0"/>
                <a:cs typeface="Times New Roman" panose="02020603050405020304" pitchFamily="18" charset="0"/>
              </a:rPr>
              <a:t>              Үс – базалық кезеңдегі сала үлесі</a:t>
            </a:r>
            <a:endParaRPr lang="ru-RU" sz="1900" dirty="0">
              <a:solidFill>
                <a:schemeClr val="tx1"/>
              </a:solidFill>
              <a:latin typeface="Times New Roman" panose="02020603050405020304" pitchFamily="18" charset="0"/>
              <a:cs typeface="Times New Roman" panose="02020603050405020304" pitchFamily="18" charset="0"/>
            </a:endParaRPr>
          </a:p>
          <a:p>
            <a:pPr marL="0" indent="0">
              <a:buNone/>
            </a:pPr>
            <a:r>
              <a:rPr lang="kk-KZ" sz="1900" dirty="0" smtClean="0">
                <a:solidFill>
                  <a:schemeClr val="tx1"/>
                </a:solidFill>
                <a:latin typeface="Times New Roman" panose="02020603050405020304" pitchFamily="18" charset="0"/>
                <a:cs typeface="Times New Roman" panose="02020603050405020304" pitchFamily="18" charset="0"/>
              </a:rPr>
              <a:t>             </a:t>
            </a:r>
            <a:r>
              <a:rPr lang="kk-KZ" sz="1900" dirty="0">
                <a:solidFill>
                  <a:schemeClr val="tx1"/>
                </a:solidFill>
                <a:latin typeface="Times New Roman" panose="02020603050405020304" pitchFamily="18" charset="0"/>
                <a:cs typeface="Times New Roman" panose="02020603050405020304" pitchFamily="18" charset="0"/>
              </a:rPr>
              <a:t>Ко – жоспарлық кезеңдегі салалық озу коэфициенті.</a:t>
            </a:r>
            <a:endParaRPr lang="ru-RU" sz="1900"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57401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1216" y="489397"/>
            <a:ext cx="8552785" cy="5551965"/>
          </a:xfrm>
        </p:spPr>
        <p:txBody>
          <a:bodyPr>
            <a:normAutofit fontScale="92500" lnSpcReduction="10000"/>
          </a:bodyPr>
          <a:lstStyle/>
          <a:p>
            <a:pPr marL="0" lvl="0" indent="0">
              <a:buNone/>
            </a:pPr>
            <a:r>
              <a:rPr lang="kk-KZ" sz="1900" dirty="0" smtClean="0">
                <a:latin typeface="Times New Roman" panose="02020603050405020304" pitchFamily="18" charset="0"/>
                <a:cs typeface="Times New Roman" panose="02020603050405020304" pitchFamily="18" charset="0"/>
              </a:rPr>
              <a:t>4. Кен </a:t>
            </a:r>
            <a:r>
              <a:rPr lang="kk-KZ" sz="1900" dirty="0">
                <a:latin typeface="Times New Roman" panose="02020603050405020304" pitchFamily="18" charset="0"/>
                <a:cs typeface="Times New Roman" panose="02020603050405020304" pitchFamily="18" charset="0"/>
              </a:rPr>
              <a:t>өндіруші және өңдеуші салалар арасындағы қатынас. Кен өндіруші салалармен салыстырғанда өңдеуші салалардың озық дамуы ел экономикасының дамуындағы оң беталысты сипаттайды.</a:t>
            </a:r>
            <a:endParaRPr lang="ru-RU" sz="1900" dirty="0">
              <a:latin typeface="Times New Roman" panose="02020603050405020304" pitchFamily="18" charset="0"/>
              <a:cs typeface="Times New Roman" panose="02020603050405020304" pitchFamily="18" charset="0"/>
            </a:endParaRPr>
          </a:p>
          <a:p>
            <a:r>
              <a:rPr lang="kk-KZ" sz="1900" dirty="0" smtClean="0">
                <a:latin typeface="Times New Roman" panose="02020603050405020304" pitchFamily="18" charset="0"/>
                <a:cs typeface="Times New Roman" panose="02020603050405020304" pitchFamily="18" charset="0"/>
              </a:rPr>
              <a:t>1.Жалпы </a:t>
            </a:r>
            <a:r>
              <a:rPr lang="kk-KZ" sz="1900" dirty="0">
                <a:latin typeface="Times New Roman" panose="02020603050405020304" pitchFamily="18" charset="0"/>
                <a:cs typeface="Times New Roman" panose="02020603050405020304" pitchFamily="18" charset="0"/>
              </a:rPr>
              <a:t>алғанда өнеркәсіптің салалық құрылымы сипаттайды:</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2. Елдің </a:t>
            </a:r>
            <a:r>
              <a:rPr lang="kk-KZ" sz="1900" dirty="0">
                <a:latin typeface="Times New Roman" panose="02020603050405020304" pitchFamily="18" charset="0"/>
                <a:cs typeface="Times New Roman" panose="02020603050405020304" pitchFamily="18" charset="0"/>
              </a:rPr>
              <a:t>индустриалдық даму деңгейі,</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3. Елдің </a:t>
            </a:r>
            <a:r>
              <a:rPr lang="kk-KZ" sz="1900" dirty="0">
                <a:latin typeface="Times New Roman" panose="02020603050405020304" pitchFamily="18" charset="0"/>
                <a:cs typeface="Times New Roman" panose="02020603050405020304" pitchFamily="18" charset="0"/>
              </a:rPr>
              <a:t>техникалық даму деңгейі,</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4.Елдің </a:t>
            </a:r>
            <a:r>
              <a:rPr lang="kk-KZ" sz="1900" dirty="0">
                <a:latin typeface="Times New Roman" panose="02020603050405020304" pitchFamily="18" charset="0"/>
                <a:cs typeface="Times New Roman" panose="02020603050405020304" pitchFamily="18" charset="0"/>
              </a:rPr>
              <a:t>экономикалық дербестік дәрежесі,</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5. Қоғамдық </a:t>
            </a:r>
            <a:r>
              <a:rPr lang="kk-KZ" sz="1900" dirty="0">
                <a:latin typeface="Times New Roman" panose="02020603050405020304" pitchFamily="18" charset="0"/>
                <a:cs typeface="Times New Roman" panose="02020603050405020304" pitchFamily="18" charset="0"/>
              </a:rPr>
              <a:t>еңдектің еңбек өнімділігінің деңгейі.</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6. Сала </a:t>
            </a:r>
            <a:r>
              <a:rPr lang="kk-KZ" sz="1900" dirty="0">
                <a:latin typeface="Times New Roman" panose="02020603050405020304" pitchFamily="18" charset="0"/>
                <a:cs typeface="Times New Roman" panose="02020603050405020304" pitchFamily="18" charset="0"/>
              </a:rPr>
              <a:t>бойынша орташа еңбек өнімділгі:</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7. Есептік </a:t>
            </a:r>
            <a:r>
              <a:rPr lang="kk-KZ" sz="1900" dirty="0">
                <a:latin typeface="Times New Roman" panose="02020603050405020304" pitchFamily="18" charset="0"/>
                <a:cs typeface="Times New Roman" panose="02020603050405020304" pitchFamily="18" charset="0"/>
              </a:rPr>
              <a:t>жылдағы өнеркәсіптегі жұмыс істейтіндердің сандық құрылымы,</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8. орташа </a:t>
            </a:r>
            <a:r>
              <a:rPr lang="kk-KZ" sz="1900" dirty="0">
                <a:latin typeface="Times New Roman" panose="02020603050405020304" pitchFamily="18" charset="0"/>
                <a:cs typeface="Times New Roman" panose="02020603050405020304" pitchFamily="18" charset="0"/>
              </a:rPr>
              <a:t>есептегі сала бойынша негізгі капиталдың қор қайтарымы:</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9. орташа </a:t>
            </a:r>
            <a:r>
              <a:rPr lang="kk-KZ" sz="1900" dirty="0">
                <a:latin typeface="Times New Roman" panose="02020603050405020304" pitchFamily="18" charset="0"/>
                <a:cs typeface="Times New Roman" panose="02020603050405020304" pitchFamily="18" charset="0"/>
              </a:rPr>
              <a:t>есептегі сала бойынша қорсыйымдылық: </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10. орташа </a:t>
            </a:r>
            <a:r>
              <a:rPr lang="kk-KZ" sz="1900" dirty="0">
                <a:latin typeface="Times New Roman" panose="02020603050405020304" pitchFamily="18" charset="0"/>
                <a:cs typeface="Times New Roman" panose="02020603050405020304" pitchFamily="18" charset="0"/>
              </a:rPr>
              <a:t>есептегі сала бойынша қормен жарақтану:</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11. орташа </a:t>
            </a:r>
            <a:r>
              <a:rPr lang="kk-KZ" sz="1900" dirty="0">
                <a:latin typeface="Times New Roman" panose="02020603050405020304" pitchFamily="18" charset="0"/>
                <a:cs typeface="Times New Roman" panose="02020603050405020304" pitchFamily="18" charset="0"/>
              </a:rPr>
              <a:t>есептегі сала бойынша механикалық жарақтану:</a:t>
            </a:r>
            <a:endParaRPr lang="ru-RU" sz="1900" dirty="0">
              <a:latin typeface="Times New Roman" panose="02020603050405020304" pitchFamily="18" charset="0"/>
              <a:cs typeface="Times New Roman" panose="02020603050405020304" pitchFamily="18" charset="0"/>
            </a:endParaRPr>
          </a:p>
          <a:p>
            <a:pPr lvl="0"/>
            <a:r>
              <a:rPr lang="kk-KZ" sz="1900" dirty="0" smtClean="0">
                <a:latin typeface="Times New Roman" panose="02020603050405020304" pitchFamily="18" charset="0"/>
                <a:cs typeface="Times New Roman" panose="02020603050405020304" pitchFamily="18" charset="0"/>
              </a:rPr>
              <a:t>12.орташа </a:t>
            </a:r>
            <a:r>
              <a:rPr lang="kk-KZ" sz="1900" dirty="0">
                <a:latin typeface="Times New Roman" panose="02020603050405020304" pitchFamily="18" charset="0"/>
                <a:cs typeface="Times New Roman" panose="02020603050405020304" pitchFamily="18" charset="0"/>
              </a:rPr>
              <a:t>есептегі сала бойынша еңбектің механикалық жарақтануы:</a:t>
            </a:r>
            <a:endParaRPr lang="ru-RU" sz="1900" dirty="0">
              <a:latin typeface="Times New Roman" panose="02020603050405020304" pitchFamily="18" charset="0"/>
              <a:cs typeface="Times New Roman" panose="02020603050405020304" pitchFamily="18" charset="0"/>
            </a:endParaRPr>
          </a:p>
          <a:p>
            <a:endParaRPr lang="ru-RU" dirty="0"/>
          </a:p>
          <a:p>
            <a:endParaRPr lang="ru-RU" dirty="0"/>
          </a:p>
        </p:txBody>
      </p:sp>
    </p:spTree>
    <p:extLst>
      <p:ext uri="{BB962C8B-B14F-4D97-AF65-F5344CB8AC3E}">
        <p14:creationId xmlns:p14="http://schemas.microsoft.com/office/powerpoint/2010/main" val="1862846521"/>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11</TotalTime>
  <Words>642</Words>
  <Application>Microsoft Office PowerPoint</Application>
  <PresentationFormat>Широкоэкранный</PresentationFormat>
  <Paragraphs>54</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Times New Roman</vt:lpstr>
      <vt:lpstr>Trebuchet MS</vt:lpstr>
      <vt:lpstr>Wingdings 3</vt:lpstr>
      <vt:lpstr>Грань</vt:lpstr>
      <vt:lpstr>3 дәріс ӨНЕРКӘСІПТІҢ САЛАЛЫҚ ҚҰРЫЛЫМЫ</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дәріс ӨНЕРКӘСІПТІҢ САЛАЛЫҚ ҚҰРЫЛЫМЫ</dc:title>
  <dc:creator>Пользователь Windows</dc:creator>
  <cp:lastModifiedBy>Пользователь Windows</cp:lastModifiedBy>
  <cp:revision>2</cp:revision>
  <dcterms:created xsi:type="dcterms:W3CDTF">2020-11-20T08:27:22Z</dcterms:created>
  <dcterms:modified xsi:type="dcterms:W3CDTF">2020-11-20T08:38:31Z</dcterms:modified>
</cp:coreProperties>
</file>